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667" r:id="rId2"/>
    <p:sldId id="637" r:id="rId3"/>
    <p:sldId id="704" r:id="rId4"/>
    <p:sldId id="705" r:id="rId5"/>
    <p:sldId id="707" r:id="rId6"/>
    <p:sldId id="706" r:id="rId7"/>
  </p:sldIdLst>
  <p:sldSz cx="9144000" cy="5143500" type="screen16x9"/>
  <p:notesSz cx="7315200" cy="9601200"/>
  <p:custShowLst>
    <p:custShow name="Roof Monitoring" id="0">
      <p:sldLst/>
    </p:custShow>
    <p:custShow name="Envelope Applications" id="1">
      <p:sldLst/>
    </p:custShow>
    <p:custShow name="Monitoring Centre" id="2">
      <p:sldLst/>
    </p:custShow>
    <p:custShow name="Research" id="3">
      <p:sldLst/>
    </p:custShow>
    <p:custShow name="Asset Protection - Floors" id="4">
      <p:sldLst/>
    </p:custShow>
    <p:custShow name="Installation Details - Envelope" id="5">
      <p:sldLst/>
    </p:custShow>
    <p:custShow name="Moisture Timeline" id="6">
      <p:sldLst/>
    </p:custShow>
    <p:custShow name="All" id="7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43"/>
    <a:srgbClr val="3686C5"/>
    <a:srgbClr val="00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2"/>
    <p:restoredTop sz="79247" autoAdjust="0"/>
  </p:normalViewPr>
  <p:slideViewPr>
    <p:cSldViewPr>
      <p:cViewPr>
        <p:scale>
          <a:sx n="115" d="100"/>
          <a:sy n="115" d="100"/>
        </p:scale>
        <p:origin x="272" y="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76"/>
    </p:cViewPr>
  </p:sorterViewPr>
  <p:notesViewPr>
    <p:cSldViewPr>
      <p:cViewPr varScale="1">
        <p:scale>
          <a:sx n="54" d="100"/>
          <a:sy n="54" d="100"/>
        </p:scale>
        <p:origin x="-1776" y="-84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300"/>
            </a:lvl1pPr>
          </a:lstStyle>
          <a:p>
            <a:fld id="{81DEE7D7-C626-459B-BDB3-284A41EBB0A0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300"/>
            </a:lvl1pPr>
          </a:lstStyle>
          <a:p>
            <a:fld id="{89397159-53DC-4431-AEC2-4A24F2CD8A9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151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300"/>
            </a:lvl1pPr>
          </a:lstStyle>
          <a:p>
            <a:fld id="{84140B8D-2910-4D87-8603-33D0214EB7D3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300"/>
            </a:lvl1pPr>
          </a:lstStyle>
          <a:p>
            <a:fld id="{7D757AE6-D249-457B-878A-BBAA47FCD8B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15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doppellab.media.mit.edu/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8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1. Interface used for research - Building Analytics engine. Current state-of-the-art.</a:t>
            </a:r>
          </a:p>
          <a:p>
            <a:r>
              <a:rPr lang="en-US" dirty="0" smtClean="0">
                <a:effectLst/>
              </a:rPr>
              <a:t>2. How MIT uses their Unity VR engine to explore their living lab. </a:t>
            </a:r>
            <a:r>
              <a:rPr lang="en-US" dirty="0" smtClean="0">
                <a:effectLst/>
                <a:hlinkClick r:id="rId3"/>
              </a:rPr>
              <a:t>http://doppellab.media.mit.edu/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3. Tour of the proposed UI.  I have incorporated the suggestions given during the meeting so we can review those as well.</a:t>
            </a:r>
          </a:p>
          <a:p>
            <a:r>
              <a:rPr lang="en-US" dirty="0" smtClean="0">
                <a:effectLst/>
              </a:rPr>
              <a:t>4. Discussion and other topics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45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29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56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66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7AE6-D249-457B-878A-BBAA47FCD8BB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61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5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004"/>
            <a:ext cx="683046" cy="67056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83046" y="245005"/>
            <a:ext cx="8460954" cy="6705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B84EF-74A3-45DF-B2B8-FEC26492881E}" type="datetimeFigureOut">
              <a:rPr lang="en-US" smtClean="0"/>
              <a:pPr/>
              <a:t>12/5/18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5C7F9-6BBD-40BD-8517-4CB7AC047F94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ppellab.media.mit.edu/" TargetMode="Externa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486"/>
            <a:ext cx="6351597" cy="4608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95487"/>
            <a:ext cx="6351596" cy="4608510"/>
          </a:xfrm>
          <a:prstGeom prst="rect">
            <a:avLst/>
          </a:prstGeom>
          <a:solidFill>
            <a:srgbClr val="004B84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146" y="339502"/>
            <a:ext cx="1403806" cy="59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8179" y="3311494"/>
            <a:ext cx="2191211" cy="38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spcBef>
                <a:spcPct val="0"/>
              </a:spcBef>
              <a:defRPr/>
            </a:pPr>
            <a:r>
              <a:rPr lang="en-US" sz="900" b="1" dirty="0" err="1">
                <a:latin typeface="Helvetica" charset="0"/>
                <a:ea typeface="Helvetica" charset="0"/>
                <a:cs typeface="Helvetica" charset="0"/>
              </a:rPr>
              <a:t>Gamal</a:t>
            </a:r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 Mustapha, </a:t>
            </a:r>
            <a:r>
              <a:rPr lang="en-US" sz="900" b="1" dirty="0" err="1">
                <a:latin typeface="Helvetica" charset="0"/>
                <a:ea typeface="Helvetica" charset="0"/>
                <a:cs typeface="Helvetica" charset="0"/>
              </a:rPr>
              <a:t>P.Eng</a:t>
            </a:r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, PMP</a:t>
            </a:r>
          </a:p>
          <a:p>
            <a:endParaRPr lang="en-US" sz="1013" dirty="0"/>
          </a:p>
        </p:txBody>
      </p:sp>
      <p:sp>
        <p:nvSpPr>
          <p:cNvPr id="8" name="TextBox 7"/>
          <p:cNvSpPr txBox="1"/>
          <p:nvPr/>
        </p:nvSpPr>
        <p:spPr>
          <a:xfrm>
            <a:off x="6798179" y="3496161"/>
            <a:ext cx="1563248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013">
                <a:latin typeface="Helvetica" charset="0"/>
                <a:ea typeface="Helvetica" charset="0"/>
                <a:cs typeface="Helvetica" charset="0"/>
              </a:rPr>
              <a:t>gamal@smtresearch.ca</a:t>
            </a:r>
            <a:endParaRPr lang="en-US" sz="1013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013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483518"/>
            <a:ext cx="6351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STTC Sensor Dashboard</a:t>
            </a:r>
          </a:p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And Virtual Tour</a:t>
            </a:r>
          </a:p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Interface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96092" y="3496161"/>
            <a:ext cx="160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May 30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, 2018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035" y="1115904"/>
            <a:ext cx="1984028" cy="6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4"/>
          <p:cNvSpPr txBox="1">
            <a:spLocks/>
          </p:cNvSpPr>
          <p:nvPr/>
        </p:nvSpPr>
        <p:spPr>
          <a:xfrm>
            <a:off x="2357754" y="1059582"/>
            <a:ext cx="5319210" cy="12421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tabLst>
                <a:tab pos="2228850" algn="ctr"/>
                <a:tab pos="4457700" algn="r"/>
              </a:tabLst>
              <a:defRPr/>
            </a:pPr>
            <a:endParaRPr lang="en-CA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18822"/>
            <a:ext cx="90364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endParaRPr lang="en-US" sz="2000" dirty="0" smtClean="0"/>
          </a:p>
          <a:p>
            <a:pPr algn="ctr"/>
            <a:r>
              <a:rPr lang="en-US" dirty="0" smtClean="0"/>
              <a:t>MIT </a:t>
            </a:r>
            <a:r>
              <a:rPr lang="en-US" dirty="0"/>
              <a:t>uses </a:t>
            </a:r>
            <a:r>
              <a:rPr lang="en-US" dirty="0" smtClean="0"/>
              <a:t>Unity </a:t>
            </a:r>
            <a:r>
              <a:rPr lang="en-US" dirty="0"/>
              <a:t>VR engine to explore their living lab. </a:t>
            </a:r>
            <a:r>
              <a:rPr lang="en-US" dirty="0">
                <a:hlinkClick r:id="rId3"/>
              </a:rPr>
              <a:t>http://doppellab.media.mit.edu/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28625" indent="-428625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004104" y="249492"/>
            <a:ext cx="4032392" cy="685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MIT </a:t>
            </a:r>
            <a:r>
              <a:rPr lang="en-US" sz="3200" dirty="0" err="1" smtClean="0">
                <a:solidFill>
                  <a:schemeClr val="bg1"/>
                </a:solidFill>
              </a:rPr>
              <a:t>Doppellab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 quick intro to the anim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358313"/>
            <a:ext cx="6513706" cy="366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83652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4"/>
          <p:cNvSpPr txBox="1">
            <a:spLocks/>
          </p:cNvSpPr>
          <p:nvPr/>
        </p:nvSpPr>
        <p:spPr>
          <a:xfrm>
            <a:off x="2357754" y="1059582"/>
            <a:ext cx="5319210" cy="12421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tabLst>
                <a:tab pos="2228850" algn="ctr"/>
                <a:tab pos="4457700" algn="r"/>
              </a:tabLst>
              <a:defRPr/>
            </a:pPr>
            <a:endParaRPr lang="en-CA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236" y="1059582"/>
            <a:ext cx="818919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Largest embedded </a:t>
            </a:r>
            <a:r>
              <a:rPr lang="en-US" sz="2000" dirty="0" err="1" smtClean="0"/>
              <a:t>IoT</a:t>
            </a:r>
            <a:r>
              <a:rPr lang="en-US" sz="2000" dirty="0" smtClean="0"/>
              <a:t> sensor network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Extreme weather conditions contribute to a state-of-the-art </a:t>
            </a:r>
            <a:r>
              <a:rPr lang="en-US" sz="2000" i="1" dirty="0" smtClean="0"/>
              <a:t>living lab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Facilitate and foster innovation in</a:t>
            </a:r>
          </a:p>
          <a:p>
            <a:pPr marL="714375" lvl="1" indent="-257175">
              <a:buFont typeface="Arial" charset="0"/>
              <a:buChar char="•"/>
            </a:pPr>
            <a:r>
              <a:rPr lang="en-US" sz="2000" dirty="0" smtClean="0"/>
              <a:t>Building science</a:t>
            </a:r>
          </a:p>
          <a:p>
            <a:pPr marL="714375" lvl="1" indent="-257175">
              <a:buFont typeface="Arial" charset="0"/>
              <a:buChar char="•"/>
            </a:pPr>
            <a:r>
              <a:rPr lang="en-US" sz="2000" dirty="0" smtClean="0"/>
              <a:t>Big data analysis/predictive analysis</a:t>
            </a:r>
          </a:p>
          <a:p>
            <a:pPr marL="714375" lvl="1" indent="-257175">
              <a:buFont typeface="Arial" charset="0"/>
              <a:buChar char="•"/>
            </a:pPr>
            <a:r>
              <a:rPr lang="en-US" sz="2000" dirty="0" smtClean="0"/>
              <a:t>Data visualization/BIM integration</a:t>
            </a:r>
          </a:p>
          <a:p>
            <a:pPr marL="714375" lvl="1" indent="-257175">
              <a:buFont typeface="Arial" charset="0"/>
              <a:buChar char="•"/>
            </a:pPr>
            <a:r>
              <a:rPr lang="en-US" sz="2000" dirty="0" smtClean="0"/>
              <a:t>Automation/robotics</a:t>
            </a:r>
          </a:p>
          <a:p>
            <a:pPr marL="714375" lvl="1" indent="-257175">
              <a:buFont typeface="Arial" charset="0"/>
              <a:buChar char="•"/>
            </a:pPr>
            <a:r>
              <a:rPr lang="en-US" sz="2000" dirty="0" smtClean="0"/>
              <a:t>Energy efficiency/Sustainability</a:t>
            </a:r>
          </a:p>
          <a:p>
            <a:endParaRPr lang="en-US" dirty="0"/>
          </a:p>
          <a:p>
            <a:endParaRPr lang="en-US" dirty="0"/>
          </a:p>
          <a:p>
            <a:pPr marL="428625" indent="-428625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95936" y="249492"/>
            <a:ext cx="5040560" cy="685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STTC </a:t>
            </a:r>
            <a:r>
              <a:rPr lang="en-US" sz="3200" smtClean="0">
                <a:solidFill>
                  <a:schemeClr val="bg1"/>
                </a:solidFill>
              </a:rPr>
              <a:t>Project Objectives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219822"/>
            <a:ext cx="4320480" cy="16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2202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4"/>
          <p:cNvSpPr txBox="1">
            <a:spLocks/>
          </p:cNvSpPr>
          <p:nvPr/>
        </p:nvSpPr>
        <p:spPr>
          <a:xfrm>
            <a:off x="2357754" y="1059582"/>
            <a:ext cx="5319210" cy="12421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tabLst>
                <a:tab pos="2228850" algn="ctr"/>
                <a:tab pos="4457700" algn="r"/>
              </a:tabLst>
              <a:defRPr/>
            </a:pPr>
            <a:endParaRPr lang="en-CA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236" y="1059582"/>
            <a:ext cx="87652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STTC Sensor network and visualization tools presentation at SHMII-8 in Brisbane, Australia (RRC)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Dynamic Thermal Performance paper and presentation at UVIC New Horizons in Civil Engineering Conference. (SMT/BETAC)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Augmented Reality data visualization </a:t>
            </a:r>
            <a:r>
              <a:rPr lang="mr-IN" sz="2000" dirty="0" smtClean="0"/>
              <a:t>–</a:t>
            </a:r>
            <a:r>
              <a:rPr lang="en-CA" sz="2000" dirty="0" smtClean="0"/>
              <a:t> </a:t>
            </a:r>
            <a:r>
              <a:rPr lang="en-US" sz="2000" dirty="0" smtClean="0"/>
              <a:t>Human Computing Interface Lab (</a:t>
            </a:r>
            <a:r>
              <a:rPr lang="en-US" sz="2000" dirty="0" err="1" smtClean="0"/>
              <a:t>UofM</a:t>
            </a:r>
            <a:r>
              <a:rPr lang="en-US" sz="2000" dirty="0" smtClean="0"/>
              <a:t>)</a:t>
            </a:r>
            <a:endParaRPr lang="en-US" sz="2000" dirty="0"/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BIM Applied Research </a:t>
            </a:r>
            <a:r>
              <a:rPr lang="mr-IN" sz="2000" dirty="0" smtClean="0"/>
              <a:t>–</a:t>
            </a:r>
            <a:r>
              <a:rPr lang="en-US" sz="2000" dirty="0" smtClean="0"/>
              <a:t> Web based 3D data visualization tool (ACE Project)</a:t>
            </a:r>
          </a:p>
          <a:p>
            <a:pPr marL="257175" indent="-257175">
              <a:buFont typeface="Arial" charset="0"/>
              <a:buChar char="•"/>
            </a:pPr>
            <a:endParaRPr lang="en-US" sz="2000" dirty="0" smtClean="0"/>
          </a:p>
          <a:p>
            <a:pPr marL="257175" indent="-257175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pPr marL="428625" indent="-428625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95936" y="249492"/>
            <a:ext cx="5040560" cy="685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Current Projects/Papers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42" y="3247877"/>
            <a:ext cx="1418711" cy="133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696" y="3188836"/>
            <a:ext cx="2300808" cy="1438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542" y="3247877"/>
            <a:ext cx="3076572" cy="13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27423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4"/>
          <p:cNvSpPr txBox="1">
            <a:spLocks/>
          </p:cNvSpPr>
          <p:nvPr/>
        </p:nvSpPr>
        <p:spPr>
          <a:xfrm>
            <a:off x="2357754" y="1059582"/>
            <a:ext cx="5319210" cy="12421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tabLst>
                <a:tab pos="2228850" algn="ctr"/>
                <a:tab pos="4457700" algn="r"/>
              </a:tabLst>
              <a:defRPr/>
            </a:pPr>
            <a:endParaRPr lang="en-CA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236" y="1059582"/>
            <a:ext cx="87652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Sensor data is stored on the cloud and is accessible by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party software tools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SMT web based tool available to analyze data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Data will also be sent to the RRC </a:t>
            </a:r>
            <a:r>
              <a:rPr lang="en-US" sz="2000" dirty="0" err="1" smtClean="0"/>
              <a:t>BACnet</a:t>
            </a:r>
            <a:r>
              <a:rPr lang="en-US" sz="2000" dirty="0" smtClean="0"/>
              <a:t> system</a:t>
            </a:r>
          </a:p>
          <a:p>
            <a:pPr marL="257175" indent="-257175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pPr marL="428625" indent="-428625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95936" y="249492"/>
            <a:ext cx="5040560" cy="685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Current Tools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38" y="2211710"/>
            <a:ext cx="6876256" cy="26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7612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4"/>
          <p:cNvSpPr txBox="1">
            <a:spLocks/>
          </p:cNvSpPr>
          <p:nvPr/>
        </p:nvSpPr>
        <p:spPr>
          <a:xfrm>
            <a:off x="2357754" y="1059582"/>
            <a:ext cx="5319210" cy="12421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tabLst>
                <a:tab pos="2228850" algn="ctr"/>
                <a:tab pos="4457700" algn="r"/>
              </a:tabLst>
              <a:defRPr/>
            </a:pPr>
            <a:endParaRPr lang="en-CA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236" y="1059582"/>
            <a:ext cx="87652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Engaging interface to deliver </a:t>
            </a:r>
            <a:r>
              <a:rPr lang="en-US" sz="2000" dirty="0" err="1" smtClean="0"/>
              <a:t>spatio</a:t>
            </a:r>
            <a:r>
              <a:rPr lang="en-US" sz="2000" dirty="0" smtClean="0"/>
              <a:t>-temporal data by immersing the user in the building with the ability to see the sensors and view them similar to the MIT </a:t>
            </a:r>
            <a:r>
              <a:rPr lang="en-US" sz="2000" dirty="0" err="1" smtClean="0"/>
              <a:t>DoppelLab</a:t>
            </a:r>
            <a:endParaRPr lang="en-US" sz="2000" dirty="0" smtClean="0"/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/>
              <a:t>Tool to attract students to explore the </a:t>
            </a:r>
            <a:r>
              <a:rPr lang="en-US" sz="2000" dirty="0" err="1" smtClean="0"/>
              <a:t>IoT</a:t>
            </a:r>
            <a:r>
              <a:rPr lang="en-US" sz="2000" dirty="0" smtClean="0"/>
              <a:t> world and foster innovation and creativity to expand the system.</a:t>
            </a:r>
            <a:endParaRPr lang="en-US" dirty="0"/>
          </a:p>
          <a:p>
            <a:endParaRPr lang="en-US" dirty="0"/>
          </a:p>
          <a:p>
            <a:pPr marL="428625" indent="-428625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95936" y="249492"/>
            <a:ext cx="5040560" cy="685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Interface Objectives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863698"/>
            <a:ext cx="3527884" cy="1946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405" y="2835740"/>
            <a:ext cx="3535154" cy="200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75123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pt 2007 - Business Pl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Sept 2007 - Business Plan</Template>
  <TotalTime>116760</TotalTime>
  <Words>246</Words>
  <Application>Microsoft Macintosh PowerPoint</Application>
  <PresentationFormat>On-screen Show (16:9)</PresentationFormat>
  <Paragraphs>50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  <vt:variant>
        <vt:lpstr>Custom Shows</vt:lpstr>
      </vt:variant>
      <vt:variant>
        <vt:i4>8</vt:i4>
      </vt:variant>
    </vt:vector>
  </HeadingPairs>
  <TitlesOfParts>
    <vt:vector size="19" baseType="lpstr">
      <vt:lpstr>Arial</vt:lpstr>
      <vt:lpstr>Calibri</vt:lpstr>
      <vt:lpstr>Helvetica</vt:lpstr>
      <vt:lpstr>Mangal</vt:lpstr>
      <vt:lpstr>Sept 2007 - Business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Roof Monitoring</vt:lpstr>
      <vt:lpstr>Envelope Applications</vt:lpstr>
      <vt:lpstr>Monitoring Centre</vt:lpstr>
      <vt:lpstr>Research</vt:lpstr>
      <vt:lpstr>Asset Protection - Floors</vt:lpstr>
      <vt:lpstr>Installation Details - Envelope</vt:lpstr>
      <vt:lpstr>Moisture Timeline</vt:lpstr>
      <vt:lpstr>All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Teetaert</dc:creator>
  <cp:lastModifiedBy>Microsoft Office User</cp:lastModifiedBy>
  <cp:revision>769</cp:revision>
  <cp:lastPrinted>2017-05-03T14:07:24Z</cp:lastPrinted>
  <dcterms:created xsi:type="dcterms:W3CDTF">2007-10-15T19:17:42Z</dcterms:created>
  <dcterms:modified xsi:type="dcterms:W3CDTF">2018-12-06T00:09:38Z</dcterms:modified>
</cp:coreProperties>
</file>